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Agrandir Grand Heavy" charset="1" panose="00000A07000000000000"/>
      <p:regular r:id="rId51"/>
    </p:embeddedFont>
    <p:embeddedFont>
      <p:font typeface="Montserrat Bold" charset="1" panose="00000800000000000000"/>
      <p:regular r:id="rId52"/>
    </p:embeddedFont>
    <p:embeddedFont>
      <p:font typeface="Agrandir Grand" charset="1" panose="00000507000000000000"/>
      <p:regular r:id="rId53"/>
    </p:embeddedFont>
    <p:embeddedFont>
      <p:font typeface="Be Vietnam" charset="1" panose="00000500000000000000"/>
      <p:regular r:id="rId54"/>
    </p:embeddedFont>
    <p:embeddedFont>
      <p:font typeface="Montserrat" charset="1" panose="00000500000000000000"/>
      <p:regular r:id="rId55"/>
    </p:embeddedFont>
    <p:embeddedFont>
      <p:font typeface="Montserrat Italics" charset="1" panose="00000500000000000000"/>
      <p:regular r:id="rId56"/>
    </p:embeddedFont>
    <p:embeddedFont>
      <p:font typeface="Montserrat Medium" charset="1" panose="000006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linkedin.com/in/amanda-goncalves-568879228" TargetMode="External" Type="http://schemas.openxmlformats.org/officeDocument/2006/relationships/hyperlink"/><Relationship Id="rId11" Target="https://www.linkedin.com/in/amanda-goncalves-568879228" TargetMode="External" Type="http://schemas.openxmlformats.org/officeDocument/2006/relationships/hyperlink"/><Relationship Id="rId2" Target="../media/image3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https://www.linkedin.com/in/amanda-goncalves-568879228" TargetMode="External" Type="http://schemas.openxmlformats.org/officeDocument/2006/relationships/hyperlink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https://www.linkedin.com/in/amanda-goncalves-568879228" TargetMode="External" Type="http://schemas.openxmlformats.org/officeDocument/2006/relationships/hyperlink"/><Relationship Id="rId9" Target="https://www.linkedin.com/in/amanda-goncalves-568879228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16641"/>
            <a:ext cx="11992441" cy="465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4"/>
              </a:lnSpc>
            </a:pPr>
            <a:r>
              <a:rPr lang="en-US" b="true" sz="8769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RELATÓRIO DE VIOLÊNCIA CONTRA LGBTQIA+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203744" y="6547162"/>
            <a:ext cx="5055556" cy="2678868"/>
            <a:chOff x="0" y="0"/>
            <a:chExt cx="6740742" cy="357182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740742" cy="3571825"/>
              <a:chOff x="0" y="0"/>
              <a:chExt cx="1245194" cy="65981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45194" cy="659811"/>
              </a:xfrm>
              <a:custGeom>
                <a:avLst/>
                <a:gdLst/>
                <a:ahLst/>
                <a:cxnLst/>
                <a:rect r="r" b="b" t="t" l="l"/>
                <a:pathLst>
                  <a:path h="659811" w="1245194">
                    <a:moveTo>
                      <a:pt x="19650" y="0"/>
                    </a:moveTo>
                    <a:lnTo>
                      <a:pt x="1225544" y="0"/>
                    </a:lnTo>
                    <a:cubicBezTo>
                      <a:pt x="1230756" y="0"/>
                      <a:pt x="1235754" y="2070"/>
                      <a:pt x="1239439" y="5755"/>
                    </a:cubicBezTo>
                    <a:cubicBezTo>
                      <a:pt x="1243124" y="9441"/>
                      <a:pt x="1245194" y="14439"/>
                      <a:pt x="1245194" y="19650"/>
                    </a:cubicBezTo>
                    <a:lnTo>
                      <a:pt x="1245194" y="640161"/>
                    </a:lnTo>
                    <a:cubicBezTo>
                      <a:pt x="1245194" y="651013"/>
                      <a:pt x="1236397" y="659811"/>
                      <a:pt x="1225544" y="659811"/>
                    </a:cubicBezTo>
                    <a:lnTo>
                      <a:pt x="19650" y="659811"/>
                    </a:lnTo>
                    <a:cubicBezTo>
                      <a:pt x="8798" y="659811"/>
                      <a:pt x="0" y="651013"/>
                      <a:pt x="0" y="640161"/>
                    </a:cubicBezTo>
                    <a:lnTo>
                      <a:pt x="0" y="19650"/>
                    </a:lnTo>
                    <a:cubicBezTo>
                      <a:pt x="0" y="8798"/>
                      <a:pt x="8798" y="0"/>
                      <a:pt x="19650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19050"/>
                <a:ext cx="1245194" cy="6407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01086" y="298126"/>
              <a:ext cx="6158359" cy="2937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94"/>
                </a:lnSpc>
              </a:pPr>
              <a:r>
                <a:rPr lang="en-US" sz="2138" b="true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Amanda da Silva Gonçalves</a:t>
              </a:r>
            </a:p>
            <a:p>
              <a:pPr algn="just">
                <a:lnSpc>
                  <a:spcPts val="2994"/>
                </a:lnSpc>
              </a:pPr>
              <a:r>
                <a:rPr lang="en-US" sz="2138" b="true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Camille dos Santos Nogueira</a:t>
              </a:r>
            </a:p>
            <a:p>
              <a:pPr algn="just">
                <a:lnSpc>
                  <a:spcPts val="2994"/>
                </a:lnSpc>
              </a:pPr>
              <a:r>
                <a:rPr lang="en-US" sz="2138" b="true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Griselda Karen Sillerico Justo</a:t>
              </a:r>
            </a:p>
            <a:p>
              <a:pPr algn="just">
                <a:lnSpc>
                  <a:spcPts val="2994"/>
                </a:lnSpc>
              </a:pPr>
              <a:r>
                <a:rPr lang="en-US" sz="2138" b="true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Manuela De Oliveira Souza Brito</a:t>
              </a:r>
            </a:p>
            <a:p>
              <a:pPr algn="just">
                <a:lnSpc>
                  <a:spcPts val="2994"/>
                </a:lnSpc>
              </a:pPr>
              <a:r>
                <a:rPr lang="en-US" sz="2138" b="true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Priscila Estevão Da Cunha</a:t>
              </a:r>
            </a:p>
            <a:p>
              <a:pPr algn="just">
                <a:lnSpc>
                  <a:spcPts val="2994"/>
                </a:lnSpc>
                <a:spcBef>
                  <a:spcPct val="0"/>
                </a:spcBef>
              </a:pPr>
              <a:r>
                <a:rPr lang="en-US" b="true" sz="2138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Raysa Leide De Oliveira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43102" y="2057400"/>
            <a:ext cx="7297073" cy="495300"/>
            <a:chOff x="0" y="0"/>
            <a:chExt cx="9729430" cy="6604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Coleta e carregamento dos dados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0"/>
              <a:ext cx="890230" cy="75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37"/>
                </a:lnSpc>
              </a:pPr>
              <a:r>
                <a:rPr lang="en-US" sz="3281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43102" y="3185160"/>
            <a:ext cx="7297073" cy="476250"/>
            <a:chOff x="0" y="0"/>
            <a:chExt cx="9729430" cy="635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Pré-processamento dos dados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04775"/>
              <a:ext cx="890230" cy="73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6"/>
                </a:lnSpc>
              </a:pPr>
              <a:r>
                <a:rPr lang="en-US" sz="317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43102" y="4312920"/>
            <a:ext cx="7297073" cy="466725"/>
            <a:chOff x="0" y="0"/>
            <a:chExt cx="9729430" cy="6223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Análise exploratória dos dados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890230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1"/>
                </a:lnSpc>
              </a:pPr>
              <a:r>
                <a:rPr lang="en-US" sz="310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43102" y="5427345"/>
            <a:ext cx="7297073" cy="466725"/>
            <a:chOff x="0" y="0"/>
            <a:chExt cx="9729430" cy="6223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Modelagem preditiva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890230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1"/>
                </a:lnSpc>
              </a:pPr>
              <a:r>
                <a:rPr lang="en-US" sz="310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43102" y="6555105"/>
            <a:ext cx="7297073" cy="892175"/>
            <a:chOff x="0" y="0"/>
            <a:chExt cx="9729430" cy="11895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397000" y="67733"/>
              <a:ext cx="8332430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Interpretação e apresentação dos resultados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0"/>
              <a:ext cx="89023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63"/>
                </a:lnSpc>
              </a:pPr>
              <a:r>
                <a:rPr lang="en-US" sz="3052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05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47825" y="4010860"/>
            <a:ext cx="5201573" cy="2265280"/>
            <a:chOff x="0" y="0"/>
            <a:chExt cx="6935430" cy="302037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47650"/>
              <a:ext cx="6935430" cy="203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16"/>
                </a:lnSpc>
              </a:pPr>
              <a:r>
                <a:rPr lang="en-US" sz="8846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Etapas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239324"/>
              <a:ext cx="6935430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0"/>
                </a:lnSpc>
              </a:pPr>
              <a:r>
                <a:rPr lang="en-US" sz="3375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do projeto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5699" y="5332169"/>
            <a:ext cx="1193787" cy="835651"/>
          </a:xfrm>
          <a:custGeom>
            <a:avLst/>
            <a:gdLst/>
            <a:ahLst/>
            <a:cxnLst/>
            <a:rect r="r" b="b" t="t" l="l"/>
            <a:pathLst>
              <a:path h="835651" w="1193787">
                <a:moveTo>
                  <a:pt x="0" y="0"/>
                </a:moveTo>
                <a:lnTo>
                  <a:pt x="1193788" y="0"/>
                </a:lnTo>
                <a:lnTo>
                  <a:pt x="1193788" y="835651"/>
                </a:lnTo>
                <a:lnTo>
                  <a:pt x="0" y="83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83468" y="6448892"/>
            <a:ext cx="658250" cy="933688"/>
          </a:xfrm>
          <a:custGeom>
            <a:avLst/>
            <a:gdLst/>
            <a:ahLst/>
            <a:cxnLst/>
            <a:rect r="r" b="b" t="t" l="l"/>
            <a:pathLst>
              <a:path h="933688" w="658250">
                <a:moveTo>
                  <a:pt x="0" y="0"/>
                </a:moveTo>
                <a:lnTo>
                  <a:pt x="658250" y="0"/>
                </a:lnTo>
                <a:lnTo>
                  <a:pt x="658250" y="933688"/>
                </a:lnTo>
                <a:lnTo>
                  <a:pt x="0" y="933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06174" y="5438858"/>
            <a:ext cx="1225146" cy="728962"/>
          </a:xfrm>
          <a:custGeom>
            <a:avLst/>
            <a:gdLst/>
            <a:ahLst/>
            <a:cxnLst/>
            <a:rect r="r" b="b" t="t" l="l"/>
            <a:pathLst>
              <a:path h="728962" w="1225146">
                <a:moveTo>
                  <a:pt x="0" y="0"/>
                </a:moveTo>
                <a:lnTo>
                  <a:pt x="1225147" y="0"/>
                </a:lnTo>
                <a:lnTo>
                  <a:pt x="1225147" y="728962"/>
                </a:lnTo>
                <a:lnTo>
                  <a:pt x="0" y="728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1113" y="7087085"/>
            <a:ext cx="1160207" cy="699025"/>
          </a:xfrm>
          <a:custGeom>
            <a:avLst/>
            <a:gdLst/>
            <a:ahLst/>
            <a:cxnLst/>
            <a:rect r="r" b="b" t="t" l="l"/>
            <a:pathLst>
              <a:path h="699025" w="1160207">
                <a:moveTo>
                  <a:pt x="0" y="0"/>
                </a:moveTo>
                <a:lnTo>
                  <a:pt x="1160208" y="0"/>
                </a:lnTo>
                <a:lnTo>
                  <a:pt x="1160208" y="699024"/>
                </a:lnTo>
                <a:lnTo>
                  <a:pt x="0" y="699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01. COLETA E CARREGAMENTO DOS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11252" y="3593782"/>
            <a:ext cx="14665495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tro arquivos no formato CSV foram uti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zado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informações: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32494" y="5448052"/>
            <a:ext cx="4467856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gerai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Brasil;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32494" y="6537712"/>
            <a:ext cx="4467856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stribuição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local;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5119" y="5448052"/>
            <a:ext cx="4903098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stribuição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raça/cor;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27589" y="6537712"/>
            <a:ext cx="4903098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stribuição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grupos específicos da população LGBTQIA+;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7825" y="4010860"/>
            <a:ext cx="5201573" cy="2265280"/>
            <a:chOff x="0" y="0"/>
            <a:chExt cx="6935430" cy="30203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47650"/>
              <a:ext cx="6935430" cy="203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16"/>
                </a:lnSpc>
              </a:pPr>
              <a:r>
                <a:rPr lang="en-US" sz="8846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Etapas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39324"/>
              <a:ext cx="6935430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0"/>
                </a:lnSpc>
              </a:pPr>
              <a:r>
                <a:rPr lang="en-US" sz="3375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do projeto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43102" y="2057400"/>
            <a:ext cx="7297073" cy="495300"/>
            <a:chOff x="0" y="0"/>
            <a:chExt cx="9729430" cy="6604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Coleta e carregamento dos dados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890230" cy="75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37"/>
                </a:lnSpc>
              </a:pPr>
              <a:r>
                <a:rPr lang="en-US" sz="328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43102" y="3185160"/>
            <a:ext cx="7297073" cy="476250"/>
            <a:chOff x="0" y="0"/>
            <a:chExt cx="9729430" cy="6350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Pré-processamento dos dados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04775"/>
              <a:ext cx="890230" cy="73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6"/>
                </a:lnSpc>
              </a:pPr>
              <a:r>
                <a:rPr lang="en-US" sz="3171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43102" y="4312920"/>
            <a:ext cx="7297073" cy="466725"/>
            <a:chOff x="0" y="0"/>
            <a:chExt cx="9729430" cy="6223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Análise exploratória dos dados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890230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1"/>
                </a:lnSpc>
              </a:pPr>
              <a:r>
                <a:rPr lang="en-US" sz="310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43102" y="5445442"/>
            <a:ext cx="7297073" cy="466725"/>
            <a:chOff x="0" y="0"/>
            <a:chExt cx="9729430" cy="6223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Modelagem preditiva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0"/>
              <a:ext cx="890230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1"/>
                </a:lnSpc>
              </a:pPr>
              <a:r>
                <a:rPr lang="en-US" sz="310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43102" y="6578918"/>
            <a:ext cx="7297073" cy="892175"/>
            <a:chOff x="0" y="0"/>
            <a:chExt cx="9729430" cy="118956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397000" y="67733"/>
              <a:ext cx="8332430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Interpretação e apresentação dos resultados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0"/>
              <a:ext cx="89023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63"/>
                </a:lnSpc>
              </a:pPr>
              <a:r>
                <a:rPr lang="en-US" sz="3052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11252" y="3484245"/>
            <a:ext cx="14665495" cy="321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cada conjun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de dados foi realizada a inspeção para verificar: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estrutura da base de dados;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tipos de dados;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presença de valores ausentes (tratado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 o preenchimento com z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ero);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ntegridade 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coluna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eleva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 para a análise posterior;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confirmação de valores únicos nas colunas categóricas;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92591" y="6478427"/>
            <a:ext cx="4295384" cy="3264492"/>
          </a:xfrm>
          <a:custGeom>
            <a:avLst/>
            <a:gdLst/>
            <a:ahLst/>
            <a:cxnLst/>
            <a:rect r="r" b="b" t="t" l="l"/>
            <a:pathLst>
              <a:path h="3264492" w="4295384">
                <a:moveTo>
                  <a:pt x="0" y="0"/>
                </a:moveTo>
                <a:lnTo>
                  <a:pt x="4295383" y="0"/>
                </a:lnTo>
                <a:lnTo>
                  <a:pt x="4295383" y="3264491"/>
                </a:lnTo>
                <a:lnTo>
                  <a:pt x="0" y="32644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02. PRÉ-PROCESSAMENTO DOS DADOS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11252" y="2905581"/>
            <a:ext cx="14665495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Variáveis disponíveis: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02. PRÉ-PROCESSAMENTO DOS 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1252" y="3707833"/>
            <a:ext cx="4467856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Dad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 gerais do Brasil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5988" y="6624408"/>
            <a:ext cx="4467856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stribuição por local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70684" y="3707833"/>
            <a:ext cx="4903098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stribuição por raça/cor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70684" y="6624408"/>
            <a:ext cx="6806063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stribuição por grupos específicos da população LGBTQIA+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3933" y="4267922"/>
            <a:ext cx="5965766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ano</a:t>
            </a:r>
          </a:p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homicidios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3933" y="7352118"/>
            <a:ext cx="5965766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ano</a:t>
            </a:r>
          </a:p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local</a:t>
            </a:r>
          </a:p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homicidios</a:t>
            </a:r>
          </a:p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prop_homicidios_total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0684" y="4267922"/>
            <a:ext cx="5965766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ano</a:t>
            </a:r>
          </a:p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raca_cor</a:t>
            </a:r>
          </a:p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homicidios</a:t>
            </a:r>
          </a:p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prop_homicidios_total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70684" y="7723593"/>
            <a:ext cx="5965766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ano</a:t>
            </a:r>
          </a:p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local</a:t>
            </a:r>
          </a:p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homicidios</a:t>
            </a:r>
          </a:p>
          <a:p>
            <a:pPr algn="just" marL="1122678" indent="-374226" lvl="2">
              <a:lnSpc>
                <a:spcPts val="4289"/>
              </a:lnSpc>
              <a:buFont typeface="Arial"/>
              <a:buChar char="⚬"/>
            </a:pP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prop_homicidios_total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5146" y="7299810"/>
            <a:ext cx="4357914" cy="1764635"/>
          </a:xfrm>
          <a:custGeom>
            <a:avLst/>
            <a:gdLst/>
            <a:ahLst/>
            <a:cxnLst/>
            <a:rect r="r" b="b" t="t" l="l"/>
            <a:pathLst>
              <a:path h="1764635" w="4357914">
                <a:moveTo>
                  <a:pt x="0" y="0"/>
                </a:moveTo>
                <a:lnTo>
                  <a:pt x="4357913" y="0"/>
                </a:lnTo>
                <a:lnTo>
                  <a:pt x="4357913" y="1764635"/>
                </a:lnTo>
                <a:lnTo>
                  <a:pt x="0" y="1764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094" r="-4034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146" y="4354077"/>
            <a:ext cx="4357914" cy="1745946"/>
          </a:xfrm>
          <a:custGeom>
            <a:avLst/>
            <a:gdLst/>
            <a:ahLst/>
            <a:cxnLst/>
            <a:rect r="r" b="b" t="t" l="l"/>
            <a:pathLst>
              <a:path h="1745946" w="4357914">
                <a:moveTo>
                  <a:pt x="0" y="0"/>
                </a:moveTo>
                <a:lnTo>
                  <a:pt x="4357913" y="0"/>
                </a:lnTo>
                <a:lnTo>
                  <a:pt x="4357913" y="1745946"/>
                </a:lnTo>
                <a:lnTo>
                  <a:pt x="0" y="17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535" r="-4642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58509" y="4354077"/>
            <a:ext cx="4077080" cy="1745946"/>
          </a:xfrm>
          <a:custGeom>
            <a:avLst/>
            <a:gdLst/>
            <a:ahLst/>
            <a:cxnLst/>
            <a:rect r="r" b="b" t="t" l="l"/>
            <a:pathLst>
              <a:path h="1745946" w="4077080">
                <a:moveTo>
                  <a:pt x="0" y="0"/>
                </a:moveTo>
                <a:lnTo>
                  <a:pt x="4077081" y="0"/>
                </a:lnTo>
                <a:lnTo>
                  <a:pt x="4077081" y="1745946"/>
                </a:lnTo>
                <a:lnTo>
                  <a:pt x="0" y="17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492" r="-13293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21756" y="5652912"/>
            <a:ext cx="4870376" cy="1857425"/>
            <a:chOff x="0" y="0"/>
            <a:chExt cx="1282733" cy="4891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733" cy="489198"/>
            </a:xfrm>
            <a:custGeom>
              <a:avLst/>
              <a:gdLst/>
              <a:ahLst/>
              <a:cxnLst/>
              <a:rect r="r" b="b" t="t" l="l"/>
              <a:pathLst>
                <a:path h="489198" w="1282733">
                  <a:moveTo>
                    <a:pt x="19075" y="0"/>
                  </a:moveTo>
                  <a:lnTo>
                    <a:pt x="1263658" y="0"/>
                  </a:lnTo>
                  <a:cubicBezTo>
                    <a:pt x="1268717" y="0"/>
                    <a:pt x="1273568" y="2010"/>
                    <a:pt x="1277146" y="5587"/>
                  </a:cubicBezTo>
                  <a:cubicBezTo>
                    <a:pt x="1280723" y="9164"/>
                    <a:pt x="1282733" y="14016"/>
                    <a:pt x="1282733" y="19075"/>
                  </a:cubicBezTo>
                  <a:lnTo>
                    <a:pt x="1282733" y="470123"/>
                  </a:lnTo>
                  <a:cubicBezTo>
                    <a:pt x="1282733" y="480658"/>
                    <a:pt x="1274192" y="489198"/>
                    <a:pt x="1263658" y="489198"/>
                  </a:cubicBezTo>
                  <a:lnTo>
                    <a:pt x="19075" y="489198"/>
                  </a:lnTo>
                  <a:cubicBezTo>
                    <a:pt x="8540" y="489198"/>
                    <a:pt x="0" y="480658"/>
                    <a:pt x="0" y="470123"/>
                  </a:cubicBezTo>
                  <a:lnTo>
                    <a:pt x="0" y="19075"/>
                  </a:lnTo>
                  <a:cubicBezTo>
                    <a:pt x="0" y="8540"/>
                    <a:pt x="8540" y="0"/>
                    <a:pt x="19075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1282733" cy="470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858509" y="8290410"/>
            <a:ext cx="4423953" cy="1700251"/>
          </a:xfrm>
          <a:custGeom>
            <a:avLst/>
            <a:gdLst/>
            <a:ahLst/>
            <a:cxnLst/>
            <a:rect r="r" b="b" t="t" l="l"/>
            <a:pathLst>
              <a:path h="1700251" w="4423953">
                <a:moveTo>
                  <a:pt x="0" y="0"/>
                </a:moveTo>
                <a:lnTo>
                  <a:pt x="4423953" y="0"/>
                </a:lnTo>
                <a:lnTo>
                  <a:pt x="4423953" y="1700250"/>
                </a:lnTo>
                <a:lnTo>
                  <a:pt x="0" y="1700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11252" y="2905581"/>
            <a:ext cx="14665495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Presença de valores ausentes (NaNs):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02. PRÉ-PROCESSAMENTO DOS DADOS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6072" y="3626359"/>
            <a:ext cx="4467856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Dad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 gerais do Brasil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0808" y="6476850"/>
            <a:ext cx="4467856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stribuição por local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91650" y="3626359"/>
            <a:ext cx="4903098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stribuição por raça/cor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91650" y="6476850"/>
            <a:ext cx="5210799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stribuição por grupos específicos da população LGBTQIA+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70833" y="5745304"/>
            <a:ext cx="4572222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Pode-se perceber que dois dos conjuntos de dados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possuem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valores ausentes.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7825" y="4010860"/>
            <a:ext cx="5201573" cy="2265280"/>
            <a:chOff x="0" y="0"/>
            <a:chExt cx="6935430" cy="30203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47650"/>
              <a:ext cx="6935430" cy="203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16"/>
                </a:lnSpc>
              </a:pPr>
              <a:r>
                <a:rPr lang="en-US" sz="8846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Etapas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39324"/>
              <a:ext cx="6935430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0"/>
                </a:lnSpc>
              </a:pPr>
              <a:r>
                <a:rPr lang="en-US" sz="3375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do projeto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43102" y="2057400"/>
            <a:ext cx="7297073" cy="495300"/>
            <a:chOff x="0" y="0"/>
            <a:chExt cx="9729430" cy="6604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Coleta e carregamento dos dados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890230" cy="75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37"/>
                </a:lnSpc>
              </a:pPr>
              <a:r>
                <a:rPr lang="en-US" sz="328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43102" y="3185160"/>
            <a:ext cx="7297073" cy="476250"/>
            <a:chOff x="0" y="0"/>
            <a:chExt cx="9729430" cy="6350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Pré-processamento dos dados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04775"/>
              <a:ext cx="890230" cy="73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6"/>
                </a:lnSpc>
              </a:pPr>
              <a:r>
                <a:rPr lang="en-US" sz="317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43102" y="4312920"/>
            <a:ext cx="7297073" cy="466725"/>
            <a:chOff x="0" y="0"/>
            <a:chExt cx="9729430" cy="6223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Análise exploratória dos dados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890230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1"/>
                </a:lnSpc>
              </a:pPr>
              <a:r>
                <a:rPr lang="en-US" sz="3101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43102" y="5445442"/>
            <a:ext cx="7297073" cy="466725"/>
            <a:chOff x="0" y="0"/>
            <a:chExt cx="9729430" cy="6223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Modelagem preditiva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0"/>
              <a:ext cx="890230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1"/>
                </a:lnSpc>
              </a:pPr>
              <a:r>
                <a:rPr lang="en-US" sz="310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43102" y="6578918"/>
            <a:ext cx="7297073" cy="892175"/>
            <a:chOff x="0" y="0"/>
            <a:chExt cx="9729430" cy="118956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397000" y="67733"/>
              <a:ext cx="8332430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Interpretação e apresentação dos resultados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0"/>
              <a:ext cx="89023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63"/>
                </a:lnSpc>
              </a:pPr>
              <a:r>
                <a:rPr lang="en-US" sz="3052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11252" y="3484245"/>
            <a:ext cx="14665495" cy="267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Foram realizadas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 descritivas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visualizações gráficas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identificação de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adrões e distribuições relevantes para a análise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como: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Quantidade total de homicídios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 local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Distribuição de homicídios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 raça/cor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Distribuição de homicídios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entre grupos específicos da população LGBTQIA+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552912" y="6474415"/>
            <a:ext cx="3398199" cy="3398199"/>
          </a:xfrm>
          <a:custGeom>
            <a:avLst/>
            <a:gdLst/>
            <a:ahLst/>
            <a:cxnLst/>
            <a:rect r="r" b="b" t="t" l="l"/>
            <a:pathLst>
              <a:path h="3398199" w="3398199">
                <a:moveTo>
                  <a:pt x="0" y="0"/>
                </a:moveTo>
                <a:lnTo>
                  <a:pt x="3398199" y="0"/>
                </a:lnTo>
                <a:lnTo>
                  <a:pt x="3398199" y="3398199"/>
                </a:lnTo>
                <a:lnTo>
                  <a:pt x="0" y="3398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03. ANÁLISE EXPLORATÓRIA DOS DADOS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78404"/>
            <a:ext cx="10438806" cy="5179896"/>
          </a:xfrm>
          <a:custGeom>
            <a:avLst/>
            <a:gdLst/>
            <a:ahLst/>
            <a:cxnLst/>
            <a:rect r="r" b="b" t="t" l="l"/>
            <a:pathLst>
              <a:path h="5179896" w="10438806">
                <a:moveTo>
                  <a:pt x="0" y="0"/>
                </a:moveTo>
                <a:lnTo>
                  <a:pt x="10438806" y="0"/>
                </a:lnTo>
                <a:lnTo>
                  <a:pt x="10438806" y="5179896"/>
                </a:lnTo>
                <a:lnTo>
                  <a:pt x="0" y="5179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1252" y="3151572"/>
            <a:ext cx="14665495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Análises estatísticas descritivas: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03. ANÁLISE EXPLORATÓRIA DOS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2600" y="5348799"/>
            <a:ext cx="5387261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locais com mais homicídios: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Residência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Via Pública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74470"/>
            <a:ext cx="10664709" cy="5283830"/>
          </a:xfrm>
          <a:custGeom>
            <a:avLst/>
            <a:gdLst/>
            <a:ahLst/>
            <a:cxnLst/>
            <a:rect r="r" b="b" t="t" l="l"/>
            <a:pathLst>
              <a:path h="5283830" w="10664709">
                <a:moveTo>
                  <a:pt x="0" y="0"/>
                </a:moveTo>
                <a:lnTo>
                  <a:pt x="10664709" y="0"/>
                </a:lnTo>
                <a:lnTo>
                  <a:pt x="10664709" y="5283830"/>
                </a:lnTo>
                <a:lnTo>
                  <a:pt x="0" y="5283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1252" y="3151572"/>
            <a:ext cx="14665495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Análises estatísticas descritivas: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03. ANÁLISE EXPLORATÓRIA DOS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2600" y="5348799"/>
            <a:ext cx="5387261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Raça/cor com maior taxa de homicídios: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Branca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380111" y="5310946"/>
            <a:ext cx="1952851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553148" y="5144713"/>
            <a:ext cx="334891" cy="3348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48884" y="5144713"/>
            <a:ext cx="334891" cy="33489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343418" y="5144713"/>
            <a:ext cx="334891" cy="33489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4208" y="5143500"/>
            <a:ext cx="334891" cy="33489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0"/>
            <a:ext cx="18288000" cy="3962400"/>
          </a:xfrm>
          <a:custGeom>
            <a:avLst/>
            <a:gdLst/>
            <a:ahLst/>
            <a:cxnLst/>
            <a:rect r="r" b="b" t="t" l="l"/>
            <a:pathLst>
              <a:path h="3962400" w="18288000">
                <a:moveTo>
                  <a:pt x="0" y="0"/>
                </a:moveTo>
                <a:lnTo>
                  <a:pt x="18288000" y="0"/>
                </a:lnTo>
                <a:lnTo>
                  <a:pt x="18288000" y="3962400"/>
                </a:lnTo>
                <a:lnTo>
                  <a:pt x="0" y="396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6" t="-22380" r="0" b="-185946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84025" y="5671535"/>
            <a:ext cx="2418784" cy="42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668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Introdução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98780" y="1202356"/>
            <a:ext cx="14290441" cy="149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9"/>
              </a:lnSpc>
            </a:pPr>
            <a:r>
              <a:rPr lang="en-US" sz="9387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Sumário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3418" y="5672748"/>
            <a:ext cx="2727350" cy="42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668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Justificativa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48884" y="5672748"/>
            <a:ext cx="2624495" cy="42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668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Metodologia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3148" y="5672748"/>
            <a:ext cx="2430795" cy="42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668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Resultados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460354" y="5143610"/>
            <a:ext cx="334891" cy="33489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460354" y="5671645"/>
            <a:ext cx="2430795" cy="42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668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Conclusão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366485" y="5144823"/>
            <a:ext cx="334891" cy="33489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366485" y="5672858"/>
            <a:ext cx="2430795" cy="42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668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Sugestões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51607"/>
            <a:ext cx="10788815" cy="5306693"/>
          </a:xfrm>
          <a:custGeom>
            <a:avLst/>
            <a:gdLst/>
            <a:ahLst/>
            <a:cxnLst/>
            <a:rect r="r" b="b" t="t" l="l"/>
            <a:pathLst>
              <a:path h="5306693" w="10788815">
                <a:moveTo>
                  <a:pt x="0" y="0"/>
                </a:moveTo>
                <a:lnTo>
                  <a:pt x="10788815" y="0"/>
                </a:lnTo>
                <a:lnTo>
                  <a:pt x="10788815" y="5306693"/>
                </a:lnTo>
                <a:lnTo>
                  <a:pt x="0" y="5306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1252" y="3151572"/>
            <a:ext cx="14665495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Análises estatísticas descritivas: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03. ANÁLISE EXPLORATÓRIA DOS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2600" y="5348799"/>
            <a:ext cx="5387261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Identidades de gênero com maiores taxas de homicídios: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Gay;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 ou Travesti;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7825" y="4010860"/>
            <a:ext cx="5201573" cy="2265280"/>
            <a:chOff x="0" y="0"/>
            <a:chExt cx="6935430" cy="30203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47650"/>
              <a:ext cx="6935430" cy="203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16"/>
                </a:lnSpc>
              </a:pPr>
              <a:r>
                <a:rPr lang="en-US" sz="8846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Etapas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39324"/>
              <a:ext cx="6935430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0"/>
                </a:lnSpc>
              </a:pPr>
              <a:r>
                <a:rPr lang="en-US" sz="3375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do projeto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43102" y="2057400"/>
            <a:ext cx="7297073" cy="495300"/>
            <a:chOff x="0" y="0"/>
            <a:chExt cx="9729430" cy="6604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Coleta e carregamento dos dados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890230" cy="75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37"/>
                </a:lnSpc>
              </a:pPr>
              <a:r>
                <a:rPr lang="en-US" sz="328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43102" y="3185160"/>
            <a:ext cx="7297073" cy="476250"/>
            <a:chOff x="0" y="0"/>
            <a:chExt cx="9729430" cy="6350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Pré-processamento dos dados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04775"/>
              <a:ext cx="890230" cy="73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6"/>
                </a:lnSpc>
              </a:pPr>
              <a:r>
                <a:rPr lang="en-US" sz="317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43102" y="4312920"/>
            <a:ext cx="7297073" cy="466725"/>
            <a:chOff x="0" y="0"/>
            <a:chExt cx="9729430" cy="6223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Análise exploratória dos dados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890230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1"/>
                </a:lnSpc>
              </a:pPr>
              <a:r>
                <a:rPr lang="en-US" sz="310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43102" y="5445442"/>
            <a:ext cx="7297073" cy="466725"/>
            <a:chOff x="0" y="0"/>
            <a:chExt cx="9729430" cy="6223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Modelagem preditiva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0"/>
              <a:ext cx="890230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1"/>
                </a:lnSpc>
              </a:pPr>
              <a:r>
                <a:rPr lang="en-US" sz="3101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43102" y="6578918"/>
            <a:ext cx="7297073" cy="892175"/>
            <a:chOff x="0" y="0"/>
            <a:chExt cx="9729430" cy="118956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397000" y="67733"/>
              <a:ext cx="8332430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Interpretação e apresentação dos resultados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0"/>
              <a:ext cx="89023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63"/>
                </a:lnSpc>
              </a:pPr>
              <a:r>
                <a:rPr lang="en-US" sz="3052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04. MODELAGEM PREDITIVA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1252" y="3484245"/>
            <a:ext cx="14665495" cy="592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Foi desenvolvido um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preditivo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 o objetivo de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prever o número de homicídios a partir de atributos demográficos presentes no dataset de distribuição por raça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Na criação do modelo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reditivo foi utiliz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o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algoritmo de Random Forest Regressor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ntes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s: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é-process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mento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a transformação da variável categórica </a:t>
            </a:r>
            <a:r>
              <a:rPr lang="en-US" sz="2599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raca_cory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variáveis dummy (one-hot encoding);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ação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onjunto de 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dos em treino e teste;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Treinamento do modelo e utilização da métrica de erro médio absoluto (MAE)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liação do desempenho;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Comparação visual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entre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dist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ib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ições 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reais e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vali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ca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acidade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reditiv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modelo;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81183"/>
            <a:ext cx="9400998" cy="6477117"/>
          </a:xfrm>
          <a:custGeom>
            <a:avLst/>
            <a:gdLst/>
            <a:ahLst/>
            <a:cxnLst/>
            <a:rect r="r" b="b" t="t" l="l"/>
            <a:pathLst>
              <a:path h="6477117" w="9400998">
                <a:moveTo>
                  <a:pt x="0" y="0"/>
                </a:moveTo>
                <a:lnTo>
                  <a:pt x="9400998" y="0"/>
                </a:lnTo>
                <a:lnTo>
                  <a:pt x="9400998" y="6477117"/>
                </a:lnTo>
                <a:lnTo>
                  <a:pt x="0" y="6477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04. MODELAGEM PREDITIVA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96919" y="4903411"/>
            <a:ext cx="6262381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Código de treinamento do modelo utilizando o algoritmo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Regressor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649484"/>
            <a:ext cx="8872109" cy="6608816"/>
          </a:xfrm>
          <a:custGeom>
            <a:avLst/>
            <a:gdLst/>
            <a:ahLst/>
            <a:cxnLst/>
            <a:rect r="r" b="b" t="t" l="l"/>
            <a:pathLst>
              <a:path h="6608816" w="8872109">
                <a:moveTo>
                  <a:pt x="0" y="0"/>
                </a:moveTo>
                <a:lnTo>
                  <a:pt x="8872109" y="0"/>
                </a:lnTo>
                <a:lnTo>
                  <a:pt x="8872109" y="6608816"/>
                </a:lnTo>
                <a:lnTo>
                  <a:pt x="0" y="6608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04. MODELAGEM PREDITIVA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96919" y="4903411"/>
            <a:ext cx="6262381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Código de treinamento do modelo utilizando o algoritmo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 Regressor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87935"/>
            <a:ext cx="11163501" cy="4468350"/>
          </a:xfrm>
          <a:custGeom>
            <a:avLst/>
            <a:gdLst/>
            <a:ahLst/>
            <a:cxnLst/>
            <a:rect r="r" b="b" t="t" l="l"/>
            <a:pathLst>
              <a:path h="4468350" w="11163501">
                <a:moveTo>
                  <a:pt x="0" y="0"/>
                </a:moveTo>
                <a:lnTo>
                  <a:pt x="11163501" y="0"/>
                </a:lnTo>
                <a:lnTo>
                  <a:pt x="11163501" y="4468350"/>
                </a:lnTo>
                <a:lnTo>
                  <a:pt x="0" y="446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04. MODELAGEM PREDITIVA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15333" y="4381021"/>
            <a:ext cx="4643967" cy="319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1"/>
              </a:lnSpc>
            </a:pP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Código treina um modelo de Regressão Ridge usando os dados de treinamento, faz previsões nos dados de teste e avalia o desempenho do modelo com as métricas MAE, MSE e 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², permiti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ndo 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mpa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 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ua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capacidad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ditiva com outro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9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43154"/>
            <a:ext cx="10879123" cy="3200693"/>
          </a:xfrm>
          <a:custGeom>
            <a:avLst/>
            <a:gdLst/>
            <a:ahLst/>
            <a:cxnLst/>
            <a:rect r="r" b="b" t="t" l="l"/>
            <a:pathLst>
              <a:path h="3200693" w="10879123">
                <a:moveTo>
                  <a:pt x="0" y="0"/>
                </a:moveTo>
                <a:lnTo>
                  <a:pt x="10879123" y="0"/>
                </a:lnTo>
                <a:lnTo>
                  <a:pt x="10879123" y="3200692"/>
                </a:lnTo>
                <a:lnTo>
                  <a:pt x="0" y="3200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04. MODELAGEM PREDITIVA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34585" y="3457429"/>
            <a:ext cx="4824715" cy="33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5"/>
              </a:lnSpc>
            </a:pP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codigo realiza uma busca em grade (Grid Search) para encontrar o melhor valor do parâmetro alpha da Regressão Ridge, usando validação cruzada para avaliar o desempenho do modelo com base no 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², otimiz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ando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assi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gularização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m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lhorar a p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ã</a:t>
            </a:r>
            <a:r>
              <a:rPr lang="en-US" sz="200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7825" y="4010860"/>
            <a:ext cx="5201573" cy="2265280"/>
            <a:chOff x="0" y="0"/>
            <a:chExt cx="6935430" cy="30203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47650"/>
              <a:ext cx="6935430" cy="203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16"/>
                </a:lnSpc>
              </a:pPr>
              <a:r>
                <a:rPr lang="en-US" sz="8846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Etapas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39324"/>
              <a:ext cx="6935430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0"/>
                </a:lnSpc>
              </a:pPr>
              <a:r>
                <a:rPr lang="en-US" sz="3375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do projeto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43102" y="2057400"/>
            <a:ext cx="7297073" cy="495300"/>
            <a:chOff x="0" y="0"/>
            <a:chExt cx="9729430" cy="6604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Coleta e carregamento dos dados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890230" cy="755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37"/>
                </a:lnSpc>
              </a:pPr>
              <a:r>
                <a:rPr lang="en-US" sz="328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43102" y="3185160"/>
            <a:ext cx="7297073" cy="476250"/>
            <a:chOff x="0" y="0"/>
            <a:chExt cx="9729430" cy="6350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Pré-processamento dos dados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04775"/>
              <a:ext cx="890230" cy="73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6"/>
                </a:lnSpc>
              </a:pPr>
              <a:r>
                <a:rPr lang="en-US" sz="317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43102" y="4312920"/>
            <a:ext cx="7297073" cy="466725"/>
            <a:chOff x="0" y="0"/>
            <a:chExt cx="9729430" cy="6223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Análise exploratória dos dados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890230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1"/>
                </a:lnSpc>
              </a:pPr>
              <a:r>
                <a:rPr lang="en-US" sz="310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43102" y="5445442"/>
            <a:ext cx="7297073" cy="466725"/>
            <a:chOff x="0" y="0"/>
            <a:chExt cx="9729430" cy="6223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397000" y="67733"/>
              <a:ext cx="8332430" cy="537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CECA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Modelagem preditiva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0"/>
              <a:ext cx="890230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21"/>
                </a:lnSpc>
              </a:pPr>
              <a:r>
                <a:rPr lang="en-US" sz="3101">
                  <a:solidFill>
                    <a:srgbClr val="CECACA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43102" y="6578918"/>
            <a:ext cx="7297073" cy="892175"/>
            <a:chOff x="0" y="0"/>
            <a:chExt cx="9729430" cy="118956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397000" y="67733"/>
              <a:ext cx="8332430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Interpretação e apresentação dos resultados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95250"/>
              <a:ext cx="89023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63"/>
                </a:lnSpc>
              </a:pPr>
              <a:r>
                <a:rPr lang="en-US" sz="3052">
                  <a:solidFill>
                    <a:srgbClr val="FFFFFF"/>
                  </a:solidFill>
                  <a:latin typeface="Agrandir Grand"/>
                  <a:ea typeface="Agrandir Grand"/>
                  <a:cs typeface="Agrandir Grand"/>
                  <a:sym typeface="Agrandir Gran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25884" y="5905696"/>
            <a:ext cx="5283852" cy="4114800"/>
          </a:xfrm>
          <a:custGeom>
            <a:avLst/>
            <a:gdLst/>
            <a:ahLst/>
            <a:cxnLst/>
            <a:rect r="r" b="b" t="t" l="l"/>
            <a:pathLst>
              <a:path h="4114800" w="5283852">
                <a:moveTo>
                  <a:pt x="0" y="0"/>
                </a:moveTo>
                <a:lnTo>
                  <a:pt x="5283852" y="0"/>
                </a:lnTo>
                <a:lnTo>
                  <a:pt x="52838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0949" y="1295400"/>
            <a:ext cx="15846102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05. INTERPRETAÇÃO E APRESENTAÇÃO DOS RESULTADOS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1252" y="3484245"/>
            <a:ext cx="14665495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resu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dos da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á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ise 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tória e do modelo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reditivo fo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esent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por meio de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gráficos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tabelas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evidenciand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os princip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insights a respeito da distribuição e evolução dos homicídios co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ntr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pes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oas LGBTQIA+ 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B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rasil.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1853" y="4029014"/>
            <a:ext cx="15744295" cy="211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2"/>
              </a:lnSpc>
            </a:pPr>
            <a:r>
              <a:rPr lang="en-US" sz="13186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Resultados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8780" y="4029014"/>
            <a:ext cx="14290441" cy="211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2"/>
              </a:lnSpc>
            </a:pPr>
            <a:r>
              <a:rPr lang="en-US" sz="13186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Introdução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11252" y="3484245"/>
            <a:ext cx="14665495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Realizou-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exploração d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série temporal dos homicídios ao longo dos anos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 fim de identificar 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te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ndências e mudanças 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long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tempo,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representada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graficamen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te. Dessa forma, fo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resp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erguntas orientadoras propostas pela docente do curso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39085" y="594975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RESULTADOS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252" y="6124921"/>
            <a:ext cx="9292008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Quais 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ocais têm as maiores taxa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vi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olência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contra a população LGBTQIA+?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1252" y="7411719"/>
            <a:ext cx="9292008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Há padrões saz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onais ou demográficos (idade, raç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ou identidade de gênero) nos crimes?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40124"/>
            <a:ext cx="5717695" cy="5134469"/>
          </a:xfrm>
          <a:custGeom>
            <a:avLst/>
            <a:gdLst/>
            <a:ahLst/>
            <a:cxnLst/>
            <a:rect r="r" b="b" t="t" l="l"/>
            <a:pathLst>
              <a:path h="5134469" w="5717695">
                <a:moveTo>
                  <a:pt x="0" y="0"/>
                </a:moveTo>
                <a:lnTo>
                  <a:pt x="5717695" y="0"/>
                </a:lnTo>
                <a:lnTo>
                  <a:pt x="5717695" y="5134469"/>
                </a:lnTo>
                <a:lnTo>
                  <a:pt x="0" y="5134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91205" y="3940124"/>
            <a:ext cx="8468095" cy="5027931"/>
          </a:xfrm>
          <a:custGeom>
            <a:avLst/>
            <a:gdLst/>
            <a:ahLst/>
            <a:cxnLst/>
            <a:rect r="r" b="b" t="t" l="l"/>
            <a:pathLst>
              <a:path h="5027931" w="8468095">
                <a:moveTo>
                  <a:pt x="0" y="0"/>
                </a:moveTo>
                <a:lnTo>
                  <a:pt x="8468095" y="0"/>
                </a:lnTo>
                <a:lnTo>
                  <a:pt x="8468095" y="5027931"/>
                </a:lnTo>
                <a:lnTo>
                  <a:pt x="0" y="5027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RESULTADOS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252" y="2688538"/>
            <a:ext cx="15448048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AutoNum type="arabicPeriod" startAt="1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Quais l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ocais têm as maiores taxas de violência contra a população LGBTQIA+?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RESULTADOS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7056" y="2686669"/>
            <a:ext cx="15448048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AutoNum type="arabicPeriod" startAt="1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Quais l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ocais têm as maiores taxas de violência contra a população LGBTQIA+?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5988" y="3662029"/>
            <a:ext cx="14216023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análise mostra que os principais cenários de violência são as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residências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as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vias públicas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seguidos por matagal ou mata, hotéis e motéis, e ro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5988" y="5180314"/>
            <a:ext cx="14216023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presença significativa de homicídios em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residências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sugere que muitos desses crimes ocorrem em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contextos íntimos ou familiares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o que pode estar relaciona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 à rejeição,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violência doméstica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 conflito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interpessoais motiv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ados por LGBTfobia.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5988" y="7241525"/>
            <a:ext cx="14216023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Já a alta inc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idência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vias públicas e áreas isoladas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como matas e estradas, aponta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a exposição da população LGBTQIA+ à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violência urbana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à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vulnerabilidade em espaços abertos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muitas vezes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 proteção institucional.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1252" y="4103415"/>
            <a:ext cx="4483939" cy="5861029"/>
          </a:xfrm>
          <a:custGeom>
            <a:avLst/>
            <a:gdLst/>
            <a:ahLst/>
            <a:cxnLst/>
            <a:rect r="r" b="b" t="t" l="l"/>
            <a:pathLst>
              <a:path h="5861029" w="4483939">
                <a:moveTo>
                  <a:pt x="0" y="0"/>
                </a:moveTo>
                <a:lnTo>
                  <a:pt x="4483940" y="0"/>
                </a:lnTo>
                <a:lnTo>
                  <a:pt x="4483940" y="5861029"/>
                </a:lnTo>
                <a:lnTo>
                  <a:pt x="0" y="5861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74657" y="4367752"/>
            <a:ext cx="10184643" cy="4544897"/>
          </a:xfrm>
          <a:custGeom>
            <a:avLst/>
            <a:gdLst/>
            <a:ahLst/>
            <a:cxnLst/>
            <a:rect r="r" b="b" t="t" l="l"/>
            <a:pathLst>
              <a:path h="4544897" w="10184643">
                <a:moveTo>
                  <a:pt x="0" y="0"/>
                </a:moveTo>
                <a:lnTo>
                  <a:pt x="10184643" y="0"/>
                </a:lnTo>
                <a:lnTo>
                  <a:pt x="10184643" y="4544897"/>
                </a:lnTo>
                <a:lnTo>
                  <a:pt x="0" y="4544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RESULTADOS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252" y="2688538"/>
            <a:ext cx="15712385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2.Há padrões saz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onais ou demográficos (idade, raça ou identidade de gênero) nos crimes?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RESULTADOS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35988" y="3938254"/>
            <a:ext cx="14216023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análise da série histórica de homicídios contra pessoas LGBTQIA+ no Brasil,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tre os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2000 e 2019, revela uma tendência preocupante de crescimento ao long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do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5988" y="5999464"/>
            <a:ext cx="14216023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anos de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2017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2018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destacam como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ríod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 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números de homicídios registrados, indican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 um pico alarmante de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violência nes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interv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5988" y="7517750"/>
            <a:ext cx="14216023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Esse aumento po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fatore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como o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acirramento de discursos de ódio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retrocessos em políticas públicas de proteção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intensificação da intolerância em contextos políticos polarizados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1252" y="2688538"/>
            <a:ext cx="15448048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2.Há padrões saz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onais ou demográficos (idade, raça ou identidade de gênero) nos crimes?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RESULTADOS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35988" y="3966829"/>
            <a:ext cx="14216023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Apesar de um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declínio observado em 2019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é importa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 dest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acar qu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essa redução não necessariamente representa uma melhora estrutural na segurança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população LGBTQIA+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5988" y="6028039"/>
            <a:ext cx="14216023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queda pode estar associada a fat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ores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subnotificação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mudanças na metodologia de coleta de dados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ou até mesmo à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ausência de registros oficiais em determinadas regiões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5988" y="7978140"/>
            <a:ext cx="14216023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Portanto, 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rés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em 2019 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se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interpretado com cautela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ão há evidênci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sufi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ntes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uv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rsão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endên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vi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ênc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1252" y="2688538"/>
            <a:ext cx="15448048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2.Há padrões saz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onais ou demográficos (idade, raça ou identidade de gênero) nos crimes?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697163"/>
            <a:ext cx="8074503" cy="5713537"/>
          </a:xfrm>
          <a:custGeom>
            <a:avLst/>
            <a:gdLst/>
            <a:ahLst/>
            <a:cxnLst/>
            <a:rect r="r" b="b" t="t" l="l"/>
            <a:pathLst>
              <a:path h="5713537" w="8074503">
                <a:moveTo>
                  <a:pt x="0" y="0"/>
                </a:moveTo>
                <a:lnTo>
                  <a:pt x="8074503" y="0"/>
                </a:lnTo>
                <a:lnTo>
                  <a:pt x="8074503" y="5713537"/>
                </a:lnTo>
                <a:lnTo>
                  <a:pt x="0" y="5713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7461" y="5019618"/>
            <a:ext cx="7663699" cy="3068627"/>
          </a:xfrm>
          <a:custGeom>
            <a:avLst/>
            <a:gdLst/>
            <a:ahLst/>
            <a:cxnLst/>
            <a:rect r="r" b="b" t="t" l="l"/>
            <a:pathLst>
              <a:path h="3068627" w="7663699">
                <a:moveTo>
                  <a:pt x="0" y="0"/>
                </a:moveTo>
                <a:lnTo>
                  <a:pt x="7663699" y="0"/>
                </a:lnTo>
                <a:lnTo>
                  <a:pt x="7663699" y="3068627"/>
                </a:lnTo>
                <a:lnTo>
                  <a:pt x="0" y="306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RESULTADOS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252" y="2688538"/>
            <a:ext cx="15448048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2.Há padrões saz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onais ou demográficos (idade, raça ou identidade de gênero) nos crimes?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RESULTADOS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35988" y="3967160"/>
            <a:ext cx="14216023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dados por raça/cor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revelam um 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 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ece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tençã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número de vítimas registradas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categoria “branca”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eja o mais elevado individualmente, a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soma das vítimas pardas e pretas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ou seja, pessoas negras,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representa um contingente expressivo da violência letal contra a população LGBTQIA+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5988" y="6571295"/>
            <a:ext cx="14216023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Além disso, chama a atençã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nú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mero 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nifica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tiv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casos em que a raça/cor da vítima não foi identificada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ind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falhas na coleta de dados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negligência institucional na documentação desses crimes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252" y="2688538"/>
            <a:ext cx="15448048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2.Há padrões saz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onais ou demográficos (idade, raça ou identidade de gênero) nos crimes?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5988" y="8463915"/>
            <a:ext cx="14216023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Esse cená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rio su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que 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dispon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pode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não refletir com precisão a realidade da violência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cialment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iz 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ito à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ão racial.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8780" y="4029014"/>
            <a:ext cx="14290441" cy="211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2"/>
              </a:lnSpc>
            </a:pPr>
            <a:r>
              <a:rPr lang="en-US" sz="13186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Conclusão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77399" y="5143500"/>
            <a:ext cx="2462650" cy="2441101"/>
          </a:xfrm>
          <a:custGeom>
            <a:avLst/>
            <a:gdLst/>
            <a:ahLst/>
            <a:cxnLst/>
            <a:rect r="r" b="b" t="t" l="l"/>
            <a:pathLst>
              <a:path h="2441101" w="2462650">
                <a:moveTo>
                  <a:pt x="0" y="0"/>
                </a:moveTo>
                <a:lnTo>
                  <a:pt x="2462649" y="0"/>
                </a:lnTo>
                <a:lnTo>
                  <a:pt x="2462649" y="2441101"/>
                </a:lnTo>
                <a:lnTo>
                  <a:pt x="0" y="2441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CONCLUSÃO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1252" y="2801116"/>
            <a:ext cx="14665495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dados mostram o que a população LGBTQIA+ já sente na pele há muito tempo: viver com medo, seja dentro de 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 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uma realidade no Brasil.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violência não é pontual nem isolada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ela é reflex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de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estrutura que normaliza a exclusão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silencia denúncias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falha em proteger quem mais precisa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252" y="7698901"/>
            <a:ext cx="14665495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uso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inteligência artificial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entender padrões e prever riscos é um 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asso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impo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rta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nte, mas ele só tem valor real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 vi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rar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ação concret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a. </a:t>
            </a:r>
          </a:p>
          <a:p>
            <a:pPr algn="just">
              <a:lnSpc>
                <a:spcPts val="4289"/>
              </a:lnSpc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Dados sozinhos não salvam vidas.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21712" y="4177683"/>
            <a:ext cx="5244577" cy="3494199"/>
          </a:xfrm>
          <a:custGeom>
            <a:avLst/>
            <a:gdLst/>
            <a:ahLst/>
            <a:cxnLst/>
            <a:rect r="r" b="b" t="t" l="l"/>
            <a:pathLst>
              <a:path h="3494199" w="5244577">
                <a:moveTo>
                  <a:pt x="0" y="0"/>
                </a:moveTo>
                <a:lnTo>
                  <a:pt x="5244576" y="0"/>
                </a:lnTo>
                <a:lnTo>
                  <a:pt x="5244576" y="3494199"/>
                </a:lnTo>
                <a:lnTo>
                  <a:pt x="0" y="349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INTRODUÇÃO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1252" y="2316498"/>
            <a:ext cx="14665495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violência contra pessoas LGBTQIA+ no Brasil é uma realidade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persistente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alarmante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marcada por profundas desigualdades estruturais, heranças históricas de preconceito e a contínua ausência de políticas públicas efetivas de proteção e inclusão.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252" y="7843332"/>
            <a:ext cx="14665495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acordo com o relatório anual do </a:t>
            </a: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Grupo Gay da Bahia (GGB)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o Brasil continua entre os países que mais matam pessoas LGBTQIA+ no mundo.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8780" y="4029014"/>
            <a:ext cx="14290441" cy="211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2"/>
              </a:lnSpc>
            </a:pPr>
            <a:r>
              <a:rPr lang="en-US" sz="13186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Sugestões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91180" y="5931829"/>
            <a:ext cx="3705639" cy="3875178"/>
          </a:xfrm>
          <a:custGeom>
            <a:avLst/>
            <a:gdLst/>
            <a:ahLst/>
            <a:cxnLst/>
            <a:rect r="r" b="b" t="t" l="l"/>
            <a:pathLst>
              <a:path h="3875178" w="3705639">
                <a:moveTo>
                  <a:pt x="0" y="0"/>
                </a:moveTo>
                <a:lnTo>
                  <a:pt x="3705640" y="0"/>
                </a:lnTo>
                <a:lnTo>
                  <a:pt x="3705640" y="3875178"/>
                </a:lnTo>
                <a:lnTo>
                  <a:pt x="0" y="3875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SUGESTÕES DE POLÍTICAS PÚBLICAS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1252" y="3043425"/>
            <a:ext cx="14665495" cy="267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riação de centros comunitários LGBTQIA+ com apoio público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em bairros periféricos e cidades menores, oferecendo acolhimento, atendimento jurídico e 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sicológico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uito,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além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espaço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seguro para quem sofre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violência ou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rej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çã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mili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r. Esses espaç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deve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 part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ici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ção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pr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óp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nidad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zando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lo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12746" y="6049956"/>
            <a:ext cx="4262508" cy="3735023"/>
          </a:xfrm>
          <a:custGeom>
            <a:avLst/>
            <a:gdLst/>
            <a:ahLst/>
            <a:cxnLst/>
            <a:rect r="r" b="b" t="t" l="l"/>
            <a:pathLst>
              <a:path h="3735023" w="4262508">
                <a:moveTo>
                  <a:pt x="0" y="0"/>
                </a:moveTo>
                <a:lnTo>
                  <a:pt x="4262508" y="0"/>
                </a:lnTo>
                <a:lnTo>
                  <a:pt x="4262508" y="3735023"/>
                </a:lnTo>
                <a:lnTo>
                  <a:pt x="0" y="3735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SUGESTÕES DE POLÍTICAS PÚBLICAS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1252" y="3043425"/>
            <a:ext cx="14665495" cy="267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Educ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ação que acolhe e forma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políticas de formação continuada para professores(as) sobre gênero e sexualidade, e inclusão de temas LGBTQIA+ nos currículos escolares. Não se trata de “doutrinar”, mas de garantir que jovens LGBTQIA+ possam estudar sem medo – e que seus colegas aprendam a respeitar as diferenças desde cedo.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2759075"/>
            <a:ext cx="9525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6600" y="561933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SUGESTÕES DE POLÍTICAS PÚBLICAS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1252" y="3043425"/>
            <a:ext cx="14665495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Form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ação e sensibilização de profissionais de atuação na ponta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através da implementação de programas de capacitação continuada para profissionais da saúde, educação, segurança pública e justiça, com conteúdos sobre diversidade sexual e de gênero.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2000" y="5619331"/>
            <a:ext cx="5184000" cy="4114800"/>
          </a:xfrm>
          <a:custGeom>
            <a:avLst/>
            <a:gdLst/>
            <a:ahLst/>
            <a:cxnLst/>
            <a:rect r="r" b="b" t="t" l="l"/>
            <a:pathLst>
              <a:path h="4114800" w="5184000">
                <a:moveTo>
                  <a:pt x="0" y="0"/>
                </a:moveTo>
                <a:lnTo>
                  <a:pt x="5184000" y="0"/>
                </a:lnTo>
                <a:lnTo>
                  <a:pt x="5184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SUGESTÕES DE POLÍTICAS PÚBLICAS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1252" y="3043425"/>
            <a:ext cx="14665495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 um sistema nacional de monitoramento da violência contra pessoas LGBTQIA+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recorte por raça/cor, identidade de gênero, orientação sexual e território, com a padronização dos registros em boletins de ocorrência, laudos médicos e certidões de óbito.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21006" y="1465334"/>
            <a:ext cx="9845988" cy="156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1"/>
              </a:lnSpc>
            </a:pPr>
            <a:r>
              <a:rPr lang="en-US" sz="5511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Obrigada pela oportunidade!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835831"/>
            <a:ext cx="16846698" cy="4674741"/>
            <a:chOff x="0" y="0"/>
            <a:chExt cx="22462264" cy="6232988"/>
          </a:xfrm>
        </p:grpSpPr>
        <p:sp>
          <p:nvSpPr>
            <p:cNvPr name="Freeform 5" id="5">
              <a:hlinkClick r:id="rId5" tooltip="https://www.linkedin.com/in/amanda-goncalves-568879228"/>
            </p:cNvPr>
            <p:cNvSpPr/>
            <p:nvPr/>
          </p:nvSpPr>
          <p:spPr>
            <a:xfrm flipH="false" flipV="false" rot="0">
              <a:off x="21205258" y="4570202"/>
              <a:ext cx="628503" cy="628503"/>
            </a:xfrm>
            <a:custGeom>
              <a:avLst/>
              <a:gdLst/>
              <a:ahLst/>
              <a:cxnLst/>
              <a:rect r="r" b="b" t="t" l="l"/>
              <a:pathLst>
                <a:path h="628503" w="628503">
                  <a:moveTo>
                    <a:pt x="0" y="0"/>
                  </a:moveTo>
                  <a:lnTo>
                    <a:pt x="628503" y="0"/>
                  </a:lnTo>
                  <a:lnTo>
                    <a:pt x="628503" y="628503"/>
                  </a:lnTo>
                  <a:lnTo>
                    <a:pt x="0" y="62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7384392" y="5130177"/>
              <a:ext cx="625534" cy="625534"/>
            </a:xfrm>
            <a:custGeom>
              <a:avLst/>
              <a:gdLst/>
              <a:ahLst/>
              <a:cxnLst/>
              <a:rect r="r" b="b" t="t" l="l"/>
              <a:pathLst>
                <a:path h="625534" w="625534">
                  <a:moveTo>
                    <a:pt x="0" y="0"/>
                  </a:moveTo>
                  <a:lnTo>
                    <a:pt x="625534" y="0"/>
                  </a:lnTo>
                  <a:lnTo>
                    <a:pt x="625534" y="625533"/>
                  </a:lnTo>
                  <a:lnTo>
                    <a:pt x="0" y="625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888302" y="-47625"/>
              <a:ext cx="11752498" cy="6280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32"/>
                </a:lnSpc>
              </a:pPr>
              <a:r>
                <a:rPr lang="en-US" sz="2237" b="true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Amanda da Silva Gonçalves</a:t>
              </a:r>
            </a:p>
            <a:p>
              <a:pPr algn="just">
                <a:lnSpc>
                  <a:spcPts val="3132"/>
                </a:lnSpc>
              </a:pPr>
              <a:r>
                <a:rPr lang="en-US" sz="2237" b="true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https://www.linkedin.com/in/amanda-goncalves-568879228/</a:t>
              </a:r>
            </a:p>
            <a:p>
              <a:pPr algn="just">
                <a:lnSpc>
                  <a:spcPts val="3132"/>
                </a:lnSpc>
              </a:pPr>
              <a:r>
                <a:rPr lang="en-US" sz="2237" b="true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https://github.com/AmandaAmani</a:t>
              </a:r>
            </a:p>
            <a:p>
              <a:pPr algn="just">
                <a:lnSpc>
                  <a:spcPts val="3132"/>
                </a:lnSpc>
              </a:pPr>
            </a:p>
            <a:p>
              <a:pPr algn="just">
                <a:lnSpc>
                  <a:spcPts val="3132"/>
                </a:lnSpc>
              </a:pPr>
              <a:r>
                <a:rPr lang="en-US" sz="2237" b="true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Camille dos Santos Nogueira</a:t>
              </a:r>
            </a:p>
            <a:p>
              <a:pPr algn="just">
                <a:lnSpc>
                  <a:spcPts val="3132"/>
                </a:lnSpc>
              </a:pPr>
              <a:r>
                <a:rPr lang="en-US" sz="2237" b="true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https://www.linkedin.com/in/camille-nogueira-205272275/ </a:t>
              </a:r>
            </a:p>
            <a:p>
              <a:pPr algn="just">
                <a:lnSpc>
                  <a:spcPts val="3132"/>
                </a:lnSpc>
              </a:pPr>
              <a:r>
                <a:rPr lang="en-US" sz="2237" b="true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https://github.com/camizsn</a:t>
              </a:r>
            </a:p>
            <a:p>
              <a:pPr algn="just">
                <a:lnSpc>
                  <a:spcPts val="3132"/>
                </a:lnSpc>
              </a:pPr>
            </a:p>
            <a:p>
              <a:pPr algn="just">
                <a:lnSpc>
                  <a:spcPts val="3132"/>
                </a:lnSpc>
              </a:pPr>
              <a:r>
                <a:rPr lang="en-US" sz="2237" b="true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Manuela De Oliveira Souza Brito</a:t>
              </a:r>
            </a:p>
            <a:p>
              <a:pPr algn="just">
                <a:lnSpc>
                  <a:spcPts val="3132"/>
                </a:lnSpc>
              </a:pPr>
              <a:r>
                <a:rPr lang="en-US" sz="2237" b="true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https://www.linkedin.com/in/manuelaoliveiracompliance/</a:t>
              </a:r>
            </a:p>
            <a:p>
              <a:pPr algn="just">
                <a:lnSpc>
                  <a:spcPts val="3132"/>
                </a:lnSpc>
              </a:pPr>
              <a:r>
                <a:rPr lang="en-US" sz="2237" b="true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https://github.com/Manuelaoliveira97</a:t>
              </a:r>
            </a:p>
            <a:p>
              <a:pPr algn="just">
                <a:lnSpc>
                  <a:spcPts val="3132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8793172" cy="5803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35"/>
                </a:lnSpc>
              </a:pPr>
              <a:r>
                <a:rPr lang="en-US" sz="2239" b="true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Griselda Karen Sillerico Justo</a:t>
              </a:r>
            </a:p>
            <a:p>
              <a:pPr algn="just">
                <a:lnSpc>
                  <a:spcPts val="3135"/>
                </a:lnSpc>
              </a:pPr>
              <a:r>
                <a:rPr lang="en-US" sz="2239" b="true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https://www.linkedin.com/in/griselda-justo/</a:t>
              </a:r>
            </a:p>
            <a:p>
              <a:pPr algn="just">
                <a:lnSpc>
                  <a:spcPts val="3135"/>
                </a:lnSpc>
              </a:pPr>
              <a:r>
                <a:rPr lang="en-US" sz="2239" b="true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https://github.com/GriseldaJusto</a:t>
              </a:r>
            </a:p>
            <a:p>
              <a:pPr algn="just">
                <a:lnSpc>
                  <a:spcPts val="3135"/>
                </a:lnSpc>
              </a:pPr>
            </a:p>
            <a:p>
              <a:pPr algn="just">
                <a:lnSpc>
                  <a:spcPts val="3135"/>
                </a:lnSpc>
              </a:pPr>
              <a:r>
                <a:rPr lang="en-US" sz="2239" b="true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Priscila Estevão Da Cunha</a:t>
              </a:r>
            </a:p>
            <a:p>
              <a:pPr algn="just">
                <a:lnSpc>
                  <a:spcPts val="3135"/>
                </a:lnSpc>
              </a:pPr>
              <a:r>
                <a:rPr lang="en-US" sz="2239" b="true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https://www.linkedin.com/in/priestevao/</a:t>
              </a:r>
            </a:p>
            <a:p>
              <a:pPr algn="just">
                <a:lnSpc>
                  <a:spcPts val="3135"/>
                </a:lnSpc>
              </a:pPr>
              <a:r>
                <a:rPr lang="en-US" sz="2239" b="true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https://github.com/priscilaestevao</a:t>
              </a:r>
            </a:p>
            <a:p>
              <a:pPr algn="just">
                <a:lnSpc>
                  <a:spcPts val="3135"/>
                </a:lnSpc>
              </a:pPr>
            </a:p>
            <a:p>
              <a:pPr algn="just">
                <a:lnSpc>
                  <a:spcPts val="3135"/>
                </a:lnSpc>
                <a:spcBef>
                  <a:spcPct val="0"/>
                </a:spcBef>
              </a:pPr>
              <a:r>
                <a:rPr lang="en-US" b="true" sz="2239">
                  <a:solidFill>
                    <a:srgbClr val="FFFC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Raysa Leide De Oliveira</a:t>
              </a:r>
            </a:p>
            <a:p>
              <a:pPr algn="just">
                <a:lnSpc>
                  <a:spcPts val="3135"/>
                </a:lnSpc>
                <a:spcBef>
                  <a:spcPct val="0"/>
                </a:spcBef>
              </a:pPr>
              <a:r>
                <a:rPr lang="en-US" b="true" sz="2239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https://www.linkedin.com/in/raysaleide/</a:t>
              </a:r>
            </a:p>
            <a:p>
              <a:pPr algn="just">
                <a:lnSpc>
                  <a:spcPts val="3135"/>
                </a:lnSpc>
                <a:spcBef>
                  <a:spcPct val="0"/>
                </a:spcBef>
              </a:pPr>
              <a:r>
                <a:rPr lang="en-US" b="true" sz="2239">
                  <a:solidFill>
                    <a:srgbClr val="FFFCFC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https://github.com/raysaleide</a:t>
              </a:r>
            </a:p>
          </p:txBody>
        </p:sp>
        <p:sp>
          <p:nvSpPr>
            <p:cNvPr name="Freeform 9" id="9">
              <a:hlinkClick r:id="rId8" tooltip="https://www.linkedin.com/in/amanda-goncalves-568879228"/>
            </p:cNvPr>
            <p:cNvSpPr/>
            <p:nvPr/>
          </p:nvSpPr>
          <p:spPr>
            <a:xfrm flipH="false" flipV="false" rot="0">
              <a:off x="21326549" y="2487991"/>
              <a:ext cx="628503" cy="628503"/>
            </a:xfrm>
            <a:custGeom>
              <a:avLst/>
              <a:gdLst/>
              <a:ahLst/>
              <a:cxnLst/>
              <a:rect r="r" b="b" t="t" l="l"/>
              <a:pathLst>
                <a:path h="628503" w="628503">
                  <a:moveTo>
                    <a:pt x="0" y="0"/>
                  </a:moveTo>
                  <a:lnTo>
                    <a:pt x="628502" y="0"/>
                  </a:lnTo>
                  <a:lnTo>
                    <a:pt x="628502" y="628503"/>
                  </a:lnTo>
                  <a:lnTo>
                    <a:pt x="0" y="62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>
              <a:hlinkClick r:id="rId9" tooltip="https://www.linkedin.com/in/amanda-goncalves-568879228"/>
            </p:cNvPr>
            <p:cNvSpPr/>
            <p:nvPr/>
          </p:nvSpPr>
          <p:spPr>
            <a:xfrm flipH="false" flipV="false" rot="0">
              <a:off x="21833761" y="411688"/>
              <a:ext cx="628503" cy="628503"/>
            </a:xfrm>
            <a:custGeom>
              <a:avLst/>
              <a:gdLst/>
              <a:ahLst/>
              <a:cxnLst/>
              <a:rect r="r" b="b" t="t" l="l"/>
              <a:pathLst>
                <a:path h="628503" w="628503">
                  <a:moveTo>
                    <a:pt x="0" y="0"/>
                  </a:moveTo>
                  <a:lnTo>
                    <a:pt x="628503" y="0"/>
                  </a:lnTo>
                  <a:lnTo>
                    <a:pt x="628503" y="628503"/>
                  </a:lnTo>
                  <a:lnTo>
                    <a:pt x="0" y="62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>
              <a:hlinkClick r:id="rId10" tooltip="https://www.linkedin.com/in/amanda-goncalves-568879228"/>
            </p:cNvPr>
            <p:cNvSpPr/>
            <p:nvPr/>
          </p:nvSpPr>
          <p:spPr>
            <a:xfrm flipH="false" flipV="false" rot="0">
              <a:off x="8685662" y="238639"/>
              <a:ext cx="628503" cy="628503"/>
            </a:xfrm>
            <a:custGeom>
              <a:avLst/>
              <a:gdLst/>
              <a:ahLst/>
              <a:cxnLst/>
              <a:rect r="r" b="b" t="t" l="l"/>
              <a:pathLst>
                <a:path h="628503" w="628503">
                  <a:moveTo>
                    <a:pt x="0" y="0"/>
                  </a:moveTo>
                  <a:lnTo>
                    <a:pt x="628503" y="0"/>
                  </a:lnTo>
                  <a:lnTo>
                    <a:pt x="628503" y="628503"/>
                  </a:lnTo>
                  <a:lnTo>
                    <a:pt x="0" y="62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>
              <a:hlinkClick r:id="rId11" tooltip="https://www.linkedin.com/in/amanda-goncalves-568879228"/>
            </p:cNvPr>
            <p:cNvSpPr/>
            <p:nvPr/>
          </p:nvSpPr>
          <p:spPr>
            <a:xfrm flipH="false" flipV="false" rot="0">
              <a:off x="8057159" y="2563604"/>
              <a:ext cx="628503" cy="628503"/>
            </a:xfrm>
            <a:custGeom>
              <a:avLst/>
              <a:gdLst/>
              <a:ahLst/>
              <a:cxnLst/>
              <a:rect r="r" b="b" t="t" l="l"/>
              <a:pathLst>
                <a:path h="628503" w="628503">
                  <a:moveTo>
                    <a:pt x="0" y="0"/>
                  </a:moveTo>
                  <a:lnTo>
                    <a:pt x="628503" y="0"/>
                  </a:lnTo>
                  <a:lnTo>
                    <a:pt x="628503" y="628503"/>
                  </a:lnTo>
                  <a:lnTo>
                    <a:pt x="0" y="62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057159" y="4570202"/>
              <a:ext cx="628503" cy="628503"/>
            </a:xfrm>
            <a:custGeom>
              <a:avLst/>
              <a:gdLst/>
              <a:ahLst/>
              <a:cxnLst/>
              <a:rect r="r" b="b" t="t" l="l"/>
              <a:pathLst>
                <a:path h="628503" w="628503">
                  <a:moveTo>
                    <a:pt x="0" y="0"/>
                  </a:moveTo>
                  <a:lnTo>
                    <a:pt x="628503" y="0"/>
                  </a:lnTo>
                  <a:lnTo>
                    <a:pt x="628503" y="628503"/>
                  </a:lnTo>
                  <a:lnTo>
                    <a:pt x="0" y="62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451784" y="3116494"/>
              <a:ext cx="625534" cy="625534"/>
            </a:xfrm>
            <a:custGeom>
              <a:avLst/>
              <a:gdLst/>
              <a:ahLst/>
              <a:cxnLst/>
              <a:rect r="r" b="b" t="t" l="l"/>
              <a:pathLst>
                <a:path h="625534" w="625534">
                  <a:moveTo>
                    <a:pt x="0" y="0"/>
                  </a:moveTo>
                  <a:lnTo>
                    <a:pt x="625534" y="0"/>
                  </a:lnTo>
                  <a:lnTo>
                    <a:pt x="625534" y="625534"/>
                  </a:lnTo>
                  <a:lnTo>
                    <a:pt x="0" y="6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758858" y="1040191"/>
              <a:ext cx="625534" cy="625534"/>
            </a:xfrm>
            <a:custGeom>
              <a:avLst/>
              <a:gdLst/>
              <a:ahLst/>
              <a:cxnLst/>
              <a:rect r="r" b="b" t="t" l="l"/>
              <a:pathLst>
                <a:path h="625534" w="625534">
                  <a:moveTo>
                    <a:pt x="0" y="0"/>
                  </a:moveTo>
                  <a:lnTo>
                    <a:pt x="625534" y="0"/>
                  </a:lnTo>
                  <a:lnTo>
                    <a:pt x="625534" y="625534"/>
                  </a:lnTo>
                  <a:lnTo>
                    <a:pt x="0" y="6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964106" y="5198705"/>
              <a:ext cx="625534" cy="625534"/>
            </a:xfrm>
            <a:custGeom>
              <a:avLst/>
              <a:gdLst/>
              <a:ahLst/>
              <a:cxnLst/>
              <a:rect r="r" b="b" t="t" l="l"/>
              <a:pathLst>
                <a:path h="625534" w="625534">
                  <a:moveTo>
                    <a:pt x="0" y="0"/>
                  </a:moveTo>
                  <a:lnTo>
                    <a:pt x="625534" y="0"/>
                  </a:lnTo>
                  <a:lnTo>
                    <a:pt x="625534" y="625534"/>
                  </a:lnTo>
                  <a:lnTo>
                    <a:pt x="0" y="6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902407" y="3116494"/>
              <a:ext cx="625534" cy="625534"/>
            </a:xfrm>
            <a:custGeom>
              <a:avLst/>
              <a:gdLst/>
              <a:ahLst/>
              <a:cxnLst/>
              <a:rect r="r" b="b" t="t" l="l"/>
              <a:pathLst>
                <a:path h="625534" w="625534">
                  <a:moveTo>
                    <a:pt x="0" y="0"/>
                  </a:moveTo>
                  <a:lnTo>
                    <a:pt x="625534" y="0"/>
                  </a:lnTo>
                  <a:lnTo>
                    <a:pt x="625534" y="625534"/>
                  </a:lnTo>
                  <a:lnTo>
                    <a:pt x="0" y="6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589640" y="1040191"/>
              <a:ext cx="625534" cy="625534"/>
            </a:xfrm>
            <a:custGeom>
              <a:avLst/>
              <a:gdLst/>
              <a:ahLst/>
              <a:cxnLst/>
              <a:rect r="r" b="b" t="t" l="l"/>
              <a:pathLst>
                <a:path h="625534" w="625534">
                  <a:moveTo>
                    <a:pt x="0" y="0"/>
                  </a:moveTo>
                  <a:lnTo>
                    <a:pt x="625534" y="0"/>
                  </a:lnTo>
                  <a:lnTo>
                    <a:pt x="625534" y="625534"/>
                  </a:lnTo>
                  <a:lnTo>
                    <a:pt x="0" y="6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5309" y="5497821"/>
            <a:ext cx="14665495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</a:t>
            </a: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aumento de mais de</a:t>
            </a: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8%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relação ao ano anterior.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92730" y="3649980"/>
            <a:ext cx="6911606" cy="149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3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mortes violentas</a:t>
            </a:r>
          </a:p>
          <a:p>
            <a:pPr algn="ctr">
              <a:lnSpc>
                <a:spcPts val="6104"/>
              </a:lnSpc>
            </a:pPr>
            <a:r>
              <a:rPr lang="en-US" sz="3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motivadas por LGBTfobia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55309" y="2644985"/>
            <a:ext cx="4885021" cy="4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2024 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foram registradas: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33214" y="2840344"/>
            <a:ext cx="2263678" cy="193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499"/>
              </a:lnSpc>
            </a:pPr>
            <a:r>
              <a:rPr lang="en-US" b="true" sz="9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291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5309" y="6720831"/>
            <a:ext cx="14665495" cy="158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Esses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números revelam não apenas a gravidade do problema, mas também a </a:t>
            </a: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urgência de políticas comprometidas com a promoção dos direitos humanos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a </a:t>
            </a:r>
            <a:r>
              <a:rPr lang="en-US" b="true" sz="2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garantia da vida e dignidade da população LGBTQIA+</a:t>
            </a: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INTRODUÇÃO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9653" y="4029014"/>
            <a:ext cx="14488694" cy="211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2"/>
              </a:lnSpc>
            </a:pPr>
            <a:r>
              <a:rPr lang="en-US" sz="13186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Justificativa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9041" y="521893"/>
            <a:ext cx="4314450" cy="5890034"/>
          </a:xfrm>
          <a:custGeom>
            <a:avLst/>
            <a:gdLst/>
            <a:ahLst/>
            <a:cxnLst/>
            <a:rect r="r" b="b" t="t" l="l"/>
            <a:pathLst>
              <a:path h="5890034" w="4314450">
                <a:moveTo>
                  <a:pt x="0" y="0"/>
                </a:moveTo>
                <a:lnTo>
                  <a:pt x="4314450" y="0"/>
                </a:lnTo>
                <a:lnTo>
                  <a:pt x="4314450" y="5890034"/>
                </a:lnTo>
                <a:lnTo>
                  <a:pt x="0" y="589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28759" y="2752459"/>
            <a:ext cx="10347989" cy="267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 estudo se justifica pela necessidade de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compreender os padrões da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violência contra a população LGBTQIA+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identificar os grupos mais vulneráveis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contribuir para o desenvolvimento de estratégias de enfrentamento baseadas em evidências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JUSTIFICATIVA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1252" y="6614315"/>
            <a:ext cx="14665495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 trabalho de conclusão do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13,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ilh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igênci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tific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nál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dados,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 projeto bus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dem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lic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bilid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técnica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xp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órias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enfrentamento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pro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soci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xo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1853" y="4029014"/>
            <a:ext cx="15744295" cy="211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2"/>
              </a:lnSpc>
            </a:pPr>
            <a:r>
              <a:rPr lang="en-US" sz="13186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Metodologia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79346" y="5212696"/>
            <a:ext cx="3729308" cy="3729308"/>
          </a:xfrm>
          <a:custGeom>
            <a:avLst/>
            <a:gdLst/>
            <a:ahLst/>
            <a:cxnLst/>
            <a:rect r="r" b="b" t="t" l="l"/>
            <a:pathLst>
              <a:path h="3729308" w="3729308">
                <a:moveTo>
                  <a:pt x="0" y="0"/>
                </a:moveTo>
                <a:lnTo>
                  <a:pt x="3729308" y="0"/>
                </a:lnTo>
                <a:lnTo>
                  <a:pt x="3729308" y="3729308"/>
                </a:lnTo>
                <a:lnTo>
                  <a:pt x="0" y="3729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5988" y="1254950"/>
            <a:ext cx="14216023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50"/>
              </a:lnSpc>
              <a:spcBef>
                <a:spcPct val="0"/>
              </a:spcBef>
            </a:pPr>
            <a:r>
              <a:rPr lang="en-US" sz="5000" spc="-265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METODOLOGIA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11252" y="2801116"/>
            <a:ext cx="14665495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 estudo foi conduzido por meio de uma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análise exploratória e preditiva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relação aos dados sobre </a:t>
            </a:r>
            <a:r>
              <a:rPr lang="en-US" b="true" sz="25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homicídios de pessoas LGBTQIA+ no Brasil</a:t>
            </a:r>
            <a:r>
              <a:rPr lang="en-US" sz="2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a utilização de quatro bases de dados distintas contemplando os diferentes recortes demográficos e geográficos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DAGp_EKWNvI</dc:identifier>
  <dcterms:modified xsi:type="dcterms:W3CDTF">2011-08-01T06:04:30Z</dcterms:modified>
  <cp:revision>1</cp:revision>
  <dc:title>Relatório de Violência contra LGBTQIA+</dc:title>
</cp:coreProperties>
</file>